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2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8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Layouts/slideLayout3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Masters/notesMaster1.xml" ContentType="application/vnd.openxmlformats-officedocument.presentationml.notesMaster+xml"/>
  <Override PartName="/ppt/webextensions/webextension1.xml" ContentType="application/vnd.ms-office.webextension+xml"/>
  <Override PartName="/ppt/theme/theme1.xml" ContentType="application/vnd.openxmlformats-officedocument.theme+xml"/>
  <Override PartName="/ppt/webextensions/taskpanes.xml" ContentType="application/vnd.ms-office.webextensiontaskpane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48" r:id="rId3"/>
  </p:sldMasterIdLst>
  <p:notesMasterIdLst>
    <p:notesMasterId r:id="rId33"/>
  </p:notesMasterIdLst>
  <p:sldIdLst>
    <p:sldId id="256" r:id="rId4"/>
    <p:sldId id="261" r:id="rId5"/>
    <p:sldId id="295" r:id="rId6"/>
    <p:sldId id="296" r:id="rId7"/>
    <p:sldId id="265" r:id="rId8"/>
    <p:sldId id="259" r:id="rId9"/>
    <p:sldId id="267" r:id="rId10"/>
    <p:sldId id="268" r:id="rId11"/>
    <p:sldId id="282" r:id="rId12"/>
    <p:sldId id="283" r:id="rId13"/>
    <p:sldId id="284" r:id="rId14"/>
    <p:sldId id="285" r:id="rId15"/>
    <p:sldId id="286" r:id="rId16"/>
    <p:sldId id="287" r:id="rId17"/>
    <p:sldId id="269" r:id="rId18"/>
    <p:sldId id="270" r:id="rId19"/>
    <p:sldId id="288" r:id="rId20"/>
    <p:sldId id="289" r:id="rId21"/>
    <p:sldId id="271" r:id="rId22"/>
    <p:sldId id="290" r:id="rId23"/>
    <p:sldId id="272" r:id="rId24"/>
    <p:sldId id="291" r:id="rId25"/>
    <p:sldId id="273" r:id="rId26"/>
    <p:sldId id="274" r:id="rId27"/>
    <p:sldId id="275" r:id="rId28"/>
    <p:sldId id="292" r:id="rId29"/>
    <p:sldId id="277" r:id="rId30"/>
    <p:sldId id="278" r:id="rId31"/>
    <p:sldId id="294" r:id="rId3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senza titolo" id="{3BB7FACB-0FC2-45E0-B24C-53BD7C5A8473}">
          <p14:sldIdLst>
            <p14:sldId id="256"/>
            <p14:sldId id="261"/>
            <p14:sldId id="295"/>
            <p14:sldId id="296"/>
            <p14:sldId id="265"/>
            <p14:sldId id="259"/>
            <p14:sldId id="267"/>
            <p14:sldId id="268"/>
            <p14:sldId id="282"/>
            <p14:sldId id="283"/>
            <p14:sldId id="284"/>
            <p14:sldId id="285"/>
            <p14:sldId id="286"/>
            <p14:sldId id="287"/>
            <p14:sldId id="269"/>
            <p14:sldId id="270"/>
            <p14:sldId id="288"/>
            <p14:sldId id="289"/>
            <p14:sldId id="271"/>
            <p14:sldId id="290"/>
            <p14:sldId id="272"/>
            <p14:sldId id="291"/>
            <p14:sldId id="273"/>
            <p14:sldId id="274"/>
            <p14:sldId id="275"/>
            <p14:sldId id="292"/>
            <p14:sldId id="277"/>
            <p14:sldId id="278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5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06" autoAdjust="0"/>
    <p:restoredTop sz="94654" autoAdjust="0"/>
  </p:normalViewPr>
  <p:slideViewPr>
    <p:cSldViewPr snapToGrid="0" snapToObjects="1">
      <p:cViewPr varScale="1">
        <p:scale>
          <a:sx n="123" d="100"/>
          <a:sy n="123" d="100"/>
        </p:scale>
        <p:origin x="2451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customXml" Target="../customXml/item2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B8AF4-55DE-44AB-A1D4-E33821815FCE}" type="datetimeFigureOut">
              <a:rPr lang="it-IT" smtClean="0"/>
              <a:t>05/05/2020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CB5F1-FA36-45A7-B580-A61E6520ED8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413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B0BB-D2DB-43CF-8828-31B3A911B6B8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895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6F20-DCA0-4AD9-AF1A-80A8FC8EB39C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92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0683-F87D-4FC2-A23E-9C29BF3CC99E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782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5741-BF82-4407-9396-6499C925A00D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3475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3D5A-A78D-48A9-8EDC-A27876812CB1}" type="datetime1">
              <a:rPr lang="it-IT" smtClean="0"/>
              <a:t>05/05/2020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429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27BC-5353-4EB5-809D-D0597D2529CB}" type="datetime1">
              <a:rPr lang="it-IT" smtClean="0"/>
              <a:t>05/05/2020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4744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660A-363A-4510-BBAC-9E6A085B382F}" type="datetime1">
              <a:rPr lang="it-IT" smtClean="0"/>
              <a:t>05/05/2020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6634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795D-A237-4E0D-9025-82632E914DF3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234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F382-1007-4B2A-8960-1FBA5DA4BCC1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17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D097-B57E-4BBD-A748-27749348CD6F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0608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93DB-02BA-4C25-8669-6D077F429129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981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 userDrawn="1"/>
        </p:nvSpPr>
        <p:spPr>
          <a:xfrm>
            <a:off x="5357091" y="1905191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sp>
        <p:nvSpPr>
          <p:cNvPr id="7" name="Rettangolo 6"/>
          <p:cNvSpPr/>
          <p:nvPr userDrawn="1"/>
        </p:nvSpPr>
        <p:spPr>
          <a:xfrm>
            <a:off x="5357091" y="2470727"/>
            <a:ext cx="31711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1200" b="1" dirty="0">
              <a:solidFill>
                <a:srgbClr val="FFFFFF"/>
              </a:solidFill>
            </a:endParaRPr>
          </a:p>
          <a:p>
            <a:endParaRPr lang="it-IT" sz="1000" b="1" dirty="0">
              <a:solidFill>
                <a:srgbClr val="FFFFFF"/>
              </a:solidFill>
            </a:endParaRPr>
          </a:p>
          <a:p>
            <a:endParaRPr lang="it-IT" sz="1000" dirty="0">
              <a:solidFill>
                <a:srgbClr val="FFFFFF"/>
              </a:solidFill>
            </a:endParaRPr>
          </a:p>
        </p:txBody>
      </p:sp>
      <p:sp>
        <p:nvSpPr>
          <p:cNvPr id="8" name="Titolo 1"/>
          <p:cNvSpPr txBox="1">
            <a:spLocks/>
          </p:cNvSpPr>
          <p:nvPr userDrawn="1"/>
        </p:nvSpPr>
        <p:spPr>
          <a:xfrm>
            <a:off x="5357091" y="1905191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Titolo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sp>
        <p:nvSpPr>
          <p:cNvPr id="9" name="Rettangolo 8"/>
          <p:cNvSpPr/>
          <p:nvPr userDrawn="1"/>
        </p:nvSpPr>
        <p:spPr>
          <a:xfrm>
            <a:off x="5357091" y="2470727"/>
            <a:ext cx="317115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rgbClr val="FFFFFF"/>
                </a:solidFill>
              </a:rPr>
              <a:t>Sottotitolo</a:t>
            </a:r>
          </a:p>
          <a:p>
            <a:endParaRPr lang="it-IT" sz="1000" b="1" dirty="0">
              <a:solidFill>
                <a:srgbClr val="FFFFFF"/>
              </a:solidFill>
            </a:endParaRPr>
          </a:p>
          <a:p>
            <a:r>
              <a:rPr lang="it-IT" sz="1000" dirty="0" err="1">
                <a:solidFill>
                  <a:srgbClr val="FFFFFF"/>
                </a:solidFill>
              </a:rPr>
              <a:t>Areté</a:t>
            </a:r>
            <a:r>
              <a:rPr lang="it-IT" sz="1000" dirty="0">
                <a:solidFill>
                  <a:srgbClr val="FFFFFF"/>
                </a:solidFill>
              </a:rPr>
              <a:t> lavora al fianco dei propri clienti supportandoli nella lettura e nell’interpretazione di ciò che accade nei loro settori e sui loro mercati di riferimento, per delinearne gli scenari futuri ed identificare le strategie per prepararsi efficacemente ad essi.</a:t>
            </a:r>
          </a:p>
          <a:p>
            <a:r>
              <a:rPr lang="it-IT" sz="1000" dirty="0">
                <a:solidFill>
                  <a:srgbClr val="FFFFFF"/>
                </a:solidFill>
              </a:rPr>
              <a:t>L’analisi dei dati, delle policy di settore, delle strategie dei diversi player, sono la base per identificare bisogni ed opportunità attuali e futuri e prepararsi a coglierli.</a:t>
            </a:r>
          </a:p>
        </p:txBody>
      </p:sp>
    </p:spTree>
    <p:extLst>
      <p:ext uri="{BB962C8B-B14F-4D97-AF65-F5344CB8AC3E}">
        <p14:creationId xmlns:p14="http://schemas.microsoft.com/office/powerpoint/2010/main" val="3253846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838006" y="1296785"/>
            <a:ext cx="3923609" cy="918556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accent2"/>
                </a:solidFill>
                <a:latin typeface="Baskerville"/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838005" y="2697480"/>
            <a:ext cx="3923609" cy="432262"/>
          </a:xfrm>
        </p:spPr>
        <p:txBody>
          <a:bodyPr>
            <a:normAutofit/>
          </a:bodyPr>
          <a:lstStyle>
            <a:lvl1pPr marL="0" indent="0" algn="l">
              <a:buNone/>
              <a:defRPr sz="12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4339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C636E-16BC-492C-8635-11692CCAE727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1345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676C9-923B-4F56-826A-B423678F0F1D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4874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83AEC-0B3A-4DC7-BA54-023EB94ED47D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45885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7CB6A-7DF1-4ED1-BFF4-38E59317A54C}" type="datetime1">
              <a:rPr lang="it-IT" smtClean="0"/>
              <a:t>05/05/2020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12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886FF-A2AE-4078-BFF9-65E653BB16D3}" type="datetime1">
              <a:rPr lang="it-IT" smtClean="0"/>
              <a:t>05/05/2020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0845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EC2F1-9F64-4764-BBC5-72D2350BF522}" type="datetime1">
              <a:rPr lang="it-IT" smtClean="0"/>
              <a:t>05/05/2020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0815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44B18-5646-4332-B518-64A4AD4FDD0A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457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73F83-810F-42D8-96F7-51D62E443B98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75989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25D2D-1702-4B78-B2ED-C18AFED36E6C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0567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CFE7F-7992-47CC-BCEE-0BACA813DE7B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0801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037C36C-CF12-45F1-925E-1594D5EDDC88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5371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707BB70-855F-4E75-B73C-5E6615D4A5FF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067502" y="6356350"/>
            <a:ext cx="619298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97847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F9C65D2-FEDB-4843-ADEF-F7434580EC20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88646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AD8D4E4-9BD4-4D3C-A053-DDC61E51D7CB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88780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4E3556-E8ED-489E-BBA6-576A518BC289}" type="datetime1">
              <a:rPr lang="it-IT" smtClean="0"/>
              <a:t>05/05/2020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755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561C69-9C15-4227-BB70-560E7580D918}" type="datetime1">
              <a:rPr lang="it-IT" smtClean="0"/>
              <a:t>05/05/2020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570421" y="6356350"/>
            <a:ext cx="515389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74FE0B4-CFAC-F74C-A69F-CC833E66C08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76598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 userDrawn="1"/>
        </p:nvSpPr>
        <p:spPr>
          <a:xfrm rot="16200000">
            <a:off x="-2560856" y="2921533"/>
            <a:ext cx="5890547" cy="571281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it-IT"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5091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8E0B6-56DF-47AE-821C-9E90204C494B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98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5932AC-AF14-4DCB-B675-0628E4072104}" type="datetime1">
              <a:rPr lang="it-IT" smtClean="0"/>
              <a:t>05/05/2020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5315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244F235-1411-4A89-804F-3DFE60BBD56C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21311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9289672-B777-4C4B-AFD7-31C993BB25D0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631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5B96B-7E43-42E3-B1A9-88EE123D3916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FB27B-61F8-42D4-BBF5-1A18616B73EC}" type="slidenum">
              <a:rPr lang="it-IT" smtClean="0"/>
              <a:t>‹N›</a:t>
            </a:fld>
            <a:endParaRPr lang="it-IT"/>
          </a:p>
        </p:txBody>
      </p:sp>
      <p:pic>
        <p:nvPicPr>
          <p:cNvPr id="7" name="Immagine 6" descr="shutterstock_1489781858 mod NEW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17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7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EC6F0-CA9A-4696-A087-63FA67C6B53B}" type="datetime1">
              <a:rPr lang="it-IT" smtClean="0"/>
              <a:t>05/05/2020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47E38-10BA-41E7-8B66-466676774564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4561863" y="0"/>
            <a:ext cx="458213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 descr="shutterstock_1006988995 mod bassa new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61863" cy="6858000"/>
          </a:xfrm>
          <a:prstGeom prst="rect">
            <a:avLst/>
          </a:prstGeom>
        </p:spPr>
      </p:pic>
      <p:pic>
        <p:nvPicPr>
          <p:cNvPr id="9" name="Immagine 8" descr="logo arete new pay off bianco-ARANCI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40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 rot="16200000">
            <a:off x="-3790604" y="3932238"/>
            <a:ext cx="8229600" cy="5109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95267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egentile@areteonline.net" TargetMode="External"/><Relationship Id="rId2" Type="http://schemas.openxmlformats.org/officeDocument/2006/relationships/hyperlink" Target="http://www.areteonline.net/" TargetMode="Externa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ogo arete new pay off bianco-ARANCI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4" y="2760255"/>
            <a:ext cx="3267136" cy="687460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397276" y="4026023"/>
            <a:ext cx="8205186" cy="2592279"/>
          </a:xfrm>
        </p:spPr>
        <p:txBody>
          <a:bodyPr>
            <a:no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sz="3600" b="1" dirty="0">
                <a:solidFill>
                  <a:schemeClr val="accent2"/>
                </a:solidFill>
                <a:ea typeface="Cambria" panose="02040503050406030204" pitchFamily="18" charset="0"/>
              </a:rPr>
              <a:t>A transforming European sugar industry: new and better jobs in a competitive, innovative and sustainable industry</a:t>
            </a:r>
            <a:br>
              <a:rPr lang="en-US" sz="3600" b="1" dirty="0">
                <a:solidFill>
                  <a:schemeClr val="accent2"/>
                </a:solidFill>
                <a:ea typeface="Cambria" panose="02040503050406030204" pitchFamily="18" charset="0"/>
              </a:rPr>
            </a:br>
            <a:r>
              <a:rPr lang="en-US" sz="3600" b="1" dirty="0">
                <a:solidFill>
                  <a:schemeClr val="accent2"/>
                </a:solidFill>
                <a:ea typeface="Cambria" panose="02040503050406030204" pitchFamily="18" charset="0"/>
              </a:rPr>
              <a:t/>
            </a:r>
            <a:br>
              <a:rPr lang="en-US" sz="3600" b="1" dirty="0">
                <a:solidFill>
                  <a:schemeClr val="accent2"/>
                </a:solidFill>
                <a:ea typeface="Cambria" panose="02040503050406030204" pitchFamily="18" charset="0"/>
              </a:rPr>
            </a:br>
            <a:r>
              <a:rPr lang="en-US" sz="3200" i="1" dirty="0">
                <a:solidFill>
                  <a:schemeClr val="accent2"/>
                </a:solidFill>
                <a:ea typeface="Cambria" panose="02040503050406030204" pitchFamily="18" charset="0"/>
              </a:rPr>
              <a:t>Kick off meeting – May 05, 2020</a:t>
            </a:r>
            <a:endParaRPr lang="it-IT" sz="3600" b="1" dirty="0">
              <a:solidFill>
                <a:schemeClr val="accent2"/>
              </a:solidFill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334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 of the presentation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</a:t>
            </a:fld>
            <a:endParaRPr lang="it-IT" dirty="0"/>
          </a:p>
        </p:txBody>
      </p:sp>
      <p:sp>
        <p:nvSpPr>
          <p:cNvPr id="6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GB" sz="2800" b="1" dirty="0"/>
              <a:t>Content of the presentation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Objectives of the project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Overall approach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Methodology for specific project activities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Data collection strategy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Workshop facilitation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Final publication &amp; final conference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Timetable for the project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400" dirty="0"/>
              <a:t>Key points agreed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20220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11" name="Titolo 5">
            <a:extLst>
              <a:ext uri="{FF2B5EF4-FFF2-40B4-BE49-F238E27FC236}">
                <a16:creationId xmlns:a16="http://schemas.microsoft.com/office/drawing/2014/main" xmlns="" id="{9921AEFF-5313-4A9E-A35D-D9A496FE50BA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b="1" dirty="0">
                <a:solidFill>
                  <a:sysClr val="window" lastClr="FFFFFF"/>
                </a:solidFill>
                <a:latin typeface="Calibri Light" panose="020F0302020204030204"/>
              </a:rPr>
              <a:t>Objectives of the project</a:t>
            </a:r>
          </a:p>
        </p:txBody>
      </p:sp>
    </p:spTree>
    <p:extLst>
      <p:ext uri="{BB962C8B-B14F-4D97-AF65-F5344CB8AC3E}">
        <p14:creationId xmlns:p14="http://schemas.microsoft.com/office/powerpoint/2010/main" val="1667410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Objectives of the project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478296"/>
            <a:ext cx="8229600" cy="5878053"/>
          </a:xfrm>
        </p:spPr>
        <p:txBody>
          <a:bodyPr/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200" dirty="0"/>
              <a:t>Map the </a:t>
            </a:r>
            <a:r>
              <a:rPr lang="en-GB" sz="2200" b="1" dirty="0"/>
              <a:t>relationship of social partners in the sugar industry</a:t>
            </a:r>
            <a:r>
              <a:rPr lang="en-GB" sz="2200" dirty="0"/>
              <a:t> across the EU from a qualitative perspective, collect </a:t>
            </a:r>
            <a:r>
              <a:rPr lang="en-GB" sz="2200" b="1" dirty="0"/>
              <a:t>good practices </a:t>
            </a:r>
            <a:r>
              <a:rPr lang="en-GB" sz="2200" dirty="0"/>
              <a:t>and assess the </a:t>
            </a:r>
            <a:r>
              <a:rPr lang="en-GB" sz="2200" b="1" dirty="0"/>
              <a:t>state of employment in the industry</a:t>
            </a:r>
            <a:endParaRPr lang="en-GB" sz="2200" dirty="0"/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200" dirty="0"/>
              <a:t>Discuss the </a:t>
            </a:r>
            <a:r>
              <a:rPr lang="en-GB" sz="2200" b="1" dirty="0"/>
              <a:t>future of the sugar industry</a:t>
            </a:r>
            <a:r>
              <a:rPr lang="en-GB" sz="2200" dirty="0"/>
              <a:t>, including:</a:t>
            </a:r>
          </a:p>
          <a:p>
            <a:pPr marL="914400" lvl="1" indent="-514350">
              <a:spcBef>
                <a:spcPts val="1200"/>
              </a:spcBef>
              <a:buFont typeface="+mj-lt"/>
              <a:buAutoNum type="alphaLcPeriod"/>
            </a:pPr>
            <a:r>
              <a:rPr lang="en-GB" sz="2200" dirty="0"/>
              <a:t>efforts to further </a:t>
            </a:r>
            <a:r>
              <a:rPr lang="en-GB" sz="2200" b="1" dirty="0"/>
              <a:t>increase sustainability </a:t>
            </a:r>
            <a:r>
              <a:rPr lang="en-GB" sz="2200" dirty="0"/>
              <a:t>and to </a:t>
            </a:r>
            <a:r>
              <a:rPr lang="en-GB" sz="2200" b="1" dirty="0"/>
              <a:t>re-orient beet sugar production facilities</a:t>
            </a:r>
            <a:r>
              <a:rPr lang="en-GB" sz="2200" dirty="0"/>
              <a:t> to the production of other beet-derived products;</a:t>
            </a:r>
          </a:p>
          <a:p>
            <a:pPr marL="914400" lvl="1" indent="-514350">
              <a:spcBef>
                <a:spcPts val="1200"/>
              </a:spcBef>
              <a:buFont typeface="+mj-lt"/>
              <a:buAutoNum type="alphaLcPeriod"/>
            </a:pPr>
            <a:r>
              <a:rPr lang="en-GB" sz="2200" dirty="0"/>
              <a:t>the </a:t>
            </a:r>
            <a:r>
              <a:rPr lang="en-GB" sz="2200" b="1" dirty="0"/>
              <a:t>potential for future jobs </a:t>
            </a:r>
            <a:r>
              <a:rPr lang="en-GB" sz="2200" dirty="0"/>
              <a:t>in the sector and the </a:t>
            </a:r>
            <a:r>
              <a:rPr lang="en-GB" sz="2200" b="1" dirty="0"/>
              <a:t>skills required of the workers</a:t>
            </a:r>
            <a:r>
              <a:rPr lang="en-GB" sz="2200" dirty="0"/>
              <a:t> in a new, integrated approach to biorefinery.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200" dirty="0"/>
              <a:t>Explore how to </a:t>
            </a:r>
            <a:r>
              <a:rPr lang="en-GB" sz="2200" b="1" dirty="0"/>
              <a:t>increase the sector’s attractiveness </a:t>
            </a:r>
            <a:r>
              <a:rPr lang="en-GB" sz="2200" dirty="0"/>
              <a:t>to young workers in a modernised labour market.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GB" sz="2200" dirty="0"/>
              <a:t>Explore how to </a:t>
            </a:r>
            <a:r>
              <a:rPr lang="en-GB" sz="2200" b="1" dirty="0"/>
              <a:t>facilitate intra-EU skills mobility</a:t>
            </a:r>
            <a:r>
              <a:rPr lang="en-GB" sz="2200" dirty="0"/>
              <a:t>.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293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11" name="Titolo 5">
            <a:extLst>
              <a:ext uri="{FF2B5EF4-FFF2-40B4-BE49-F238E27FC236}">
                <a16:creationId xmlns:a16="http://schemas.microsoft.com/office/drawing/2014/main" xmlns="" id="{9921AEFF-5313-4A9E-A35D-D9A496FE50BA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b="1" dirty="0">
                <a:solidFill>
                  <a:sysClr val="window" lastClr="FFFFFF"/>
                </a:solidFill>
                <a:latin typeface="Calibri Light" panose="020F0302020204030204"/>
              </a:rPr>
              <a:t>Overall approach</a:t>
            </a:r>
          </a:p>
        </p:txBody>
      </p:sp>
    </p:spTree>
    <p:extLst>
      <p:ext uri="{BB962C8B-B14F-4D97-AF65-F5344CB8AC3E}">
        <p14:creationId xmlns:p14="http://schemas.microsoft.com/office/powerpoint/2010/main" val="2143407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 rot="16200000">
            <a:off x="-3011206" y="3185499"/>
            <a:ext cx="6670806" cy="510915"/>
          </a:xfrm>
        </p:spPr>
        <p:txBody>
          <a:bodyPr/>
          <a:lstStyle/>
          <a:p>
            <a:r>
              <a:rPr lang="en-GB" dirty="0"/>
              <a:t>Overall approach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6</a:t>
            </a:fld>
            <a:endParaRPr lang="it-IT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82" y="1100831"/>
            <a:ext cx="8279661" cy="490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13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10" name="Titolo 5">
            <a:extLst>
              <a:ext uri="{FF2B5EF4-FFF2-40B4-BE49-F238E27FC236}">
                <a16:creationId xmlns:a16="http://schemas.microsoft.com/office/drawing/2014/main" xmlns="" id="{5C5C4BFA-D6CA-445D-B604-3D134B602E2A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b="1" dirty="0">
                <a:solidFill>
                  <a:sysClr val="window" lastClr="FFFFFF"/>
                </a:solidFill>
                <a:latin typeface="Calibri Light" panose="020F0302020204030204"/>
              </a:rPr>
              <a:t>Methodology for specific project activities</a:t>
            </a:r>
          </a:p>
        </p:txBody>
      </p:sp>
    </p:spTree>
    <p:extLst>
      <p:ext uri="{BB962C8B-B14F-4D97-AF65-F5344CB8AC3E}">
        <p14:creationId xmlns:p14="http://schemas.microsoft.com/office/powerpoint/2010/main" val="3643847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 for specific project activities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/>
              <a:t>1: Mapping of the relationships among social partners in the European beet sugar sector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Identification of </a:t>
            </a:r>
            <a:r>
              <a:rPr lang="en-US" sz="2400" b="1" dirty="0"/>
              <a:t>relevant social partners </a:t>
            </a:r>
            <a:r>
              <a:rPr lang="en-US" sz="2400" dirty="0"/>
              <a:t>at EU and national level.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Key aspects of the </a:t>
            </a:r>
            <a:r>
              <a:rPr lang="en-US" sz="2400" b="1" dirty="0"/>
              <a:t>relationship between social partners</a:t>
            </a:r>
            <a:r>
              <a:rPr lang="en-US" sz="2400" dirty="0"/>
              <a:t>, </a:t>
            </a:r>
            <a:r>
              <a:rPr lang="en-US" sz="2400" b="1" dirty="0"/>
              <a:t>social dialogue models </a:t>
            </a:r>
            <a:r>
              <a:rPr lang="en-US" sz="2400" dirty="0"/>
              <a:t>in particular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/>
              <a:t>identification of </a:t>
            </a:r>
            <a:r>
              <a:rPr lang="en-US" sz="2400" b="1" dirty="0"/>
              <a:t>good practices</a:t>
            </a:r>
            <a:r>
              <a:rPr lang="en-US" sz="2400" dirty="0"/>
              <a:t>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i="1" dirty="0"/>
              <a:t>Desk research + interviews (close information gaps)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0072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 for specific project activities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/>
              <a:t>2: Assessment of the state of employment in the European beet sugar sector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Key determinants of the </a:t>
            </a:r>
            <a:r>
              <a:rPr lang="en-US" sz="2400" b="1" dirty="0"/>
              <a:t>socio-demographic situation of the workforce </a:t>
            </a:r>
            <a:r>
              <a:rPr lang="en-US" sz="2400" dirty="0"/>
              <a:t>in the European sugar industry (previous research carried out on the topic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000" i="1" dirty="0"/>
              <a:t>CEFS/EFFAT “Socio-demographic analysis of the European Sugar Sector”, 2015</a:t>
            </a:r>
            <a:r>
              <a:rPr lang="en-US" sz="2400" dirty="0"/>
              <a:t>).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400" dirty="0"/>
              <a:t>Key determinants of </a:t>
            </a:r>
            <a:r>
              <a:rPr lang="en-US" sz="2400" b="1" dirty="0"/>
              <a:t>job quality in the European sugar industry</a:t>
            </a:r>
            <a:r>
              <a:rPr lang="en-US" sz="2400" dirty="0"/>
              <a:t>: eight compulsory minimum social standards and basic rights, joint CEFS/EFFAT “Code of Conduct”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/>
              <a:t>identification of </a:t>
            </a:r>
            <a:r>
              <a:rPr lang="en-US" sz="2400" b="1" dirty="0"/>
              <a:t>good practices</a:t>
            </a:r>
            <a:r>
              <a:rPr lang="en-US" sz="2400" dirty="0"/>
              <a:t>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i="1" dirty="0"/>
              <a:t>Desk research + interviews (close information gaps)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35736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 for specific project activities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/>
              <a:t>3: Identification of good practices to boost employment in the European beet sugar sector and regional development in sugar beet growing areas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Will cover also good practices based on </a:t>
            </a:r>
            <a:r>
              <a:rPr lang="en-US" sz="2400" b="1" dirty="0"/>
              <a:t>diversification towards value adding processes based on alternative uses</a:t>
            </a:r>
            <a:r>
              <a:rPr lang="en-US" sz="2400" dirty="0"/>
              <a:t> for beet sugar and its by-products (molasses, pulps), for sugar beets and for residues of sugar beet cultivation (leaves).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i="1" dirty="0"/>
              <a:t>Literature review + interview </a:t>
            </a:r>
            <a:r>
              <a:rPr lang="en-US" sz="2000" i="1" dirty="0"/>
              <a:t>(CIBE or COPA-COGECA) </a:t>
            </a:r>
            <a:r>
              <a:rPr lang="en-US" sz="2400" i="1" dirty="0"/>
              <a:t>+ insights from 1</a:t>
            </a:r>
            <a:r>
              <a:rPr lang="en-US" sz="2400" i="1" baseline="30000" dirty="0"/>
              <a:t>st</a:t>
            </a:r>
            <a:r>
              <a:rPr lang="en-US" sz="2400" i="1" dirty="0"/>
              <a:t> and 2</a:t>
            </a:r>
            <a:r>
              <a:rPr lang="en-US" sz="2400" i="1" baseline="30000" dirty="0"/>
              <a:t>nd</a:t>
            </a:r>
            <a:r>
              <a:rPr lang="en-US" sz="2400" i="1" dirty="0"/>
              <a:t> workshops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5869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 for specific project activities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/>
              <a:t>4: Insights into further increasing the sector’s sustainability and re-orienting beet sugar production facilities to the production of other beet-derived products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Will be elaborated starting </a:t>
            </a:r>
            <a:r>
              <a:rPr lang="en-US" sz="2400" b="1" dirty="0"/>
              <a:t>from findings of activity 3 </a:t>
            </a:r>
            <a:r>
              <a:rPr lang="en-US" sz="2400" dirty="0">
                <a:sym typeface="Wingdings" panose="05000000000000000000" pitchFamily="2" charset="2"/>
              </a:rPr>
              <a:t></a:t>
            </a:r>
            <a:r>
              <a:rPr lang="en-US" sz="2400" dirty="0"/>
              <a:t> good practices to boost employment in the European beet sugar sector and regional development in sugar beet growing areas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i="1" dirty="0"/>
              <a:t>Previous project on biobased economy for EFFAT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i="1" dirty="0"/>
              <a:t>Literature review + insights from 1</a:t>
            </a:r>
            <a:r>
              <a:rPr lang="en-US" sz="2400" i="1" baseline="30000" dirty="0"/>
              <a:t>st</a:t>
            </a:r>
            <a:r>
              <a:rPr lang="en-US" sz="2400" i="1" dirty="0"/>
              <a:t> workshop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8570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 for specific project activities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/>
              <a:t>5: Insights into the potential for future jobs in the sector and the skills required of the workers in a new, integrated approach to biorefinery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Will be elaborated starting from: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/>
              <a:t>findings of activity 3 </a:t>
            </a:r>
            <a:r>
              <a:rPr lang="en-US" sz="2000" dirty="0">
                <a:sym typeface="Wingdings" panose="05000000000000000000" pitchFamily="2" charset="2"/>
              </a:rPr>
              <a:t></a:t>
            </a:r>
            <a:r>
              <a:rPr lang="en-US" sz="2000" dirty="0"/>
              <a:t> good practices to boost employment in the European beet sugar sector and regional development in sugar beet growing areas;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000" b="1" dirty="0"/>
              <a:t>findings of activity 4 </a:t>
            </a:r>
            <a:r>
              <a:rPr lang="en-US" sz="2000" dirty="0">
                <a:sym typeface="Wingdings" panose="05000000000000000000" pitchFamily="2" charset="2"/>
              </a:rPr>
              <a:t> </a:t>
            </a:r>
            <a:r>
              <a:rPr lang="en-US" sz="2000" dirty="0"/>
              <a:t>insights into further increasing the sector’s sustainability and re-orienting beet sugar production facilities to the production of other beet-derived products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i="1" dirty="0"/>
              <a:t>Previous project on biobased economy for EFFAT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i="1" dirty="0"/>
              <a:t>Literature review + insights from 1</a:t>
            </a:r>
            <a:r>
              <a:rPr lang="en-US" sz="2400" i="1" baseline="30000" dirty="0"/>
              <a:t>st</a:t>
            </a:r>
            <a:r>
              <a:rPr lang="en-US" sz="2400" i="1" dirty="0"/>
              <a:t> workshop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66071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 for specific project activities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/>
              <a:t>6: Suggestions on how to increase the sector’s attractiveness to young workers in a </a:t>
            </a:r>
            <a:r>
              <a:rPr lang="en-GB" sz="2800" b="1" dirty="0"/>
              <a:t>modernised labour </a:t>
            </a:r>
            <a:r>
              <a:rPr lang="en-US" sz="2800" b="1" dirty="0"/>
              <a:t>market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Critical review of the findings of specific activities of the project dealing with </a:t>
            </a:r>
            <a:r>
              <a:rPr lang="en-US" sz="2400" b="1" dirty="0"/>
              <a:t>innovative strategies </a:t>
            </a:r>
            <a:r>
              <a:rPr lang="en-US" sz="2000" i="1" dirty="0"/>
              <a:t>(e.g. implementation of value adding biobased processes; practical application of the biorefinery concept in the beet sugar industry)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i="1" dirty="0"/>
              <a:t>Literature review + insights from 2</a:t>
            </a:r>
            <a:r>
              <a:rPr lang="en-US" sz="2400" i="1" baseline="30000" dirty="0"/>
              <a:t>nd</a:t>
            </a:r>
            <a:r>
              <a:rPr lang="en-US" sz="2400" i="1" dirty="0"/>
              <a:t> workshop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7759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Methodology for specific project activities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sz="2800" b="1" dirty="0"/>
              <a:t>7: Suggestions on how to facilitate intra-EU skills mobility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Will be elaborated from: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 i="1" dirty="0"/>
              <a:t>Literature review + insights from 2</a:t>
            </a:r>
            <a:r>
              <a:rPr lang="en-US" sz="2400" i="1" baseline="30000" dirty="0"/>
              <a:t>nd</a:t>
            </a:r>
            <a:r>
              <a:rPr lang="en-US" sz="2400" i="1" dirty="0"/>
              <a:t> workshop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9521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10" name="Titolo 5">
            <a:extLst>
              <a:ext uri="{FF2B5EF4-FFF2-40B4-BE49-F238E27FC236}">
                <a16:creationId xmlns:a16="http://schemas.microsoft.com/office/drawing/2014/main" xmlns="" id="{4F71F6E7-FB5A-4544-AB5F-A97F27AC9D5F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b="1" dirty="0">
                <a:solidFill>
                  <a:sysClr val="window" lastClr="FFFFFF"/>
                </a:solidFill>
                <a:latin typeface="Calibri Light" panose="020F0302020204030204"/>
              </a:rPr>
              <a:t>Data collection strategy</a:t>
            </a:r>
          </a:p>
        </p:txBody>
      </p:sp>
    </p:spTree>
    <p:extLst>
      <p:ext uri="{BB962C8B-B14F-4D97-AF65-F5344CB8AC3E}">
        <p14:creationId xmlns:p14="http://schemas.microsoft.com/office/powerpoint/2010/main" val="261369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Data collection strategy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GB" sz="2400" b="1" dirty="0"/>
              <a:t>Combination of:</a:t>
            </a:r>
          </a:p>
          <a:p>
            <a:pPr>
              <a:spcBef>
                <a:spcPts val="1200"/>
              </a:spcBef>
            </a:pPr>
            <a:r>
              <a:rPr lang="en-GB" sz="2400" b="1" i="1" dirty="0"/>
              <a:t>Desk research </a:t>
            </a:r>
            <a:r>
              <a:rPr lang="en-GB" sz="2400" dirty="0"/>
              <a:t>(</a:t>
            </a:r>
            <a:r>
              <a:rPr lang="en-GB" sz="2400" i="1" dirty="0"/>
              <a:t>literature review + mining of relevant databases</a:t>
            </a:r>
            <a:r>
              <a:rPr lang="en-GB" sz="2400" dirty="0"/>
              <a:t>)</a:t>
            </a:r>
          </a:p>
          <a:p>
            <a:pPr>
              <a:spcBef>
                <a:spcPts val="1200"/>
              </a:spcBef>
            </a:pPr>
            <a:r>
              <a:rPr lang="en-GB" sz="2400" b="1" i="1" dirty="0"/>
              <a:t>In-depth interviews</a:t>
            </a:r>
          </a:p>
          <a:p>
            <a:pPr>
              <a:spcBef>
                <a:spcPts val="1200"/>
              </a:spcBef>
            </a:pPr>
            <a:r>
              <a:rPr lang="en-GB" sz="2400" dirty="0"/>
              <a:t>Insights from stakeholder consultation in the framework of </a:t>
            </a:r>
            <a:r>
              <a:rPr lang="en-GB" sz="2400" b="1" i="1" dirty="0"/>
              <a:t>2 workshops</a:t>
            </a:r>
          </a:p>
          <a:p>
            <a:pPr marL="0" indent="0">
              <a:spcBef>
                <a:spcPts val="1200"/>
              </a:spcBef>
              <a:buNone/>
            </a:pPr>
            <a:endParaRPr lang="en-GB" sz="900" dirty="0"/>
          </a:p>
          <a:p>
            <a:pPr marL="0" indent="0">
              <a:spcBef>
                <a:spcPts val="1200"/>
              </a:spcBef>
              <a:buNone/>
            </a:pPr>
            <a:r>
              <a:rPr lang="en-US" sz="2400" dirty="0"/>
              <a:t>Focus data collection efforts – interviews in particular – on a </a:t>
            </a:r>
            <a:r>
              <a:rPr lang="en-US" sz="2400" i="1" dirty="0"/>
              <a:t>selection of Member States and candidate countries of special interest for the project</a:t>
            </a:r>
            <a:endParaRPr lang="en-GB" sz="2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272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 rot="16200000">
            <a:off x="-3011206" y="3185499"/>
            <a:ext cx="6670806" cy="510915"/>
          </a:xfrm>
        </p:spPr>
        <p:txBody>
          <a:bodyPr/>
          <a:lstStyle/>
          <a:p>
            <a:r>
              <a:rPr lang="en-GB" dirty="0"/>
              <a:t>Data collection strategy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17</a:t>
            </a:fld>
            <a:endParaRPr lang="it-IT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A8CA6FBC-F5DB-4BE2-B93F-C26919CD26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63504"/>
              </p:ext>
            </p:extLst>
          </p:nvPr>
        </p:nvGraphicFramePr>
        <p:xfrm>
          <a:off x="787791" y="970674"/>
          <a:ext cx="8088925" cy="5836505"/>
        </p:xfrm>
        <a:graphic>
          <a:graphicData uri="http://schemas.openxmlformats.org/drawingml/2006/table">
            <a:tbl>
              <a:tblPr firstRow="1" firstCol="1" bandRow="1"/>
              <a:tblGrid>
                <a:gridCol w="899489">
                  <a:extLst>
                    <a:ext uri="{9D8B030D-6E8A-4147-A177-3AD203B41FA5}">
                      <a16:colId xmlns:a16="http://schemas.microsoft.com/office/drawing/2014/main" xmlns="" val="4104504316"/>
                    </a:ext>
                  </a:extLst>
                </a:gridCol>
                <a:gridCol w="818599">
                  <a:extLst>
                    <a:ext uri="{9D8B030D-6E8A-4147-A177-3AD203B41FA5}">
                      <a16:colId xmlns:a16="http://schemas.microsoft.com/office/drawing/2014/main" xmlns="" val="281569151"/>
                    </a:ext>
                  </a:extLst>
                </a:gridCol>
                <a:gridCol w="2124152">
                  <a:extLst>
                    <a:ext uri="{9D8B030D-6E8A-4147-A177-3AD203B41FA5}">
                      <a16:colId xmlns:a16="http://schemas.microsoft.com/office/drawing/2014/main" xmlns="" val="4000826975"/>
                    </a:ext>
                  </a:extLst>
                </a:gridCol>
                <a:gridCol w="2124152">
                  <a:extLst>
                    <a:ext uri="{9D8B030D-6E8A-4147-A177-3AD203B41FA5}">
                      <a16:colId xmlns:a16="http://schemas.microsoft.com/office/drawing/2014/main" xmlns="" val="222832980"/>
                    </a:ext>
                  </a:extLst>
                </a:gridCol>
                <a:gridCol w="2122533">
                  <a:extLst>
                    <a:ext uri="{9D8B030D-6E8A-4147-A177-3AD203B41FA5}">
                      <a16:colId xmlns:a16="http://schemas.microsoft.com/office/drawing/2014/main" xmlns="" val="1515465878"/>
                    </a:ext>
                  </a:extLst>
                </a:gridCol>
              </a:tblGrid>
              <a:tr h="508093"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Countries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Importance as beet sugar producer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Restructuring process / factory closures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Diversification of the sugar industry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Other national specificities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8588860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1. France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N° 1 in the EU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5 factory closures (2006 reform); more planned/expected for 2020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Significant ethanol production from sugar beets; diversification into bioproducts, organic sugar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Extensive control by beet growers on the sugar industry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1331960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2. Germany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N° 2 in the EU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6 factory closures (2006 reform); more planned/expected for 2020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Diversification into bioproducts, organic sugar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Extensive control by beet growers on the sugar industry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69670063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3. Poland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N° 3 in the EU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13 factory closures (2006 reform); more planned/expected for 2020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72496792"/>
                  </a:ext>
                </a:extLst>
              </a:tr>
              <a:tr h="655892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4. United Kingdom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N° 4 in the EU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 factory closures (2006 reform)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Not an EU Member State since 2020 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post-Brexit developments?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Single beet sugar producing company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Important refiner of cane sugar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62306428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5. Netherlands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N° 5 in the EU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 factory closure (2006 reform) 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only 2 factories in operation in 2019 campaign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PULP2VALUE project (beet pulps) 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diversification into bioproducts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Single beet sugar producing company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Extensive control by beet growers on the sugar industry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70563845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6. Denmark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 factory closure (2006 reform) 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only 2 factories in operation in 2019 campaign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Single beet sugar producing company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39949448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7. Italy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16 factory closures (2006 reform) + 1 closure in 2018 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only 2 factories in operation in 2019 campaign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Diversification into organic sugar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Single beet sugar producing company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Extensive control by beet growers on the sugar industry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65680791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8. Spain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7 factory closures (2006 reform)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Diversification into bioproducts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64199484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9. Serbia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N° 2 among EU candidate countries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Recent drop in sugar beet production 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factory closures in 2020?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Candidate country to EU accession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Leading sugar company owned by an EU-based group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06999760"/>
                  </a:ext>
                </a:extLst>
              </a:tr>
              <a:tr h="518668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10. Turkey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N° 1 among EU candidate countries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Privatisation of state-owned sugar producer 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0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factory closures (more expected in 2020?)</a:t>
                      </a:r>
                      <a:endParaRPr lang="it-IT" sz="105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Candidate country to EU accession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ctr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0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Important public presence in the sugar industry; further privatisation planned</a:t>
                      </a:r>
                      <a:endParaRPr lang="it-IT" sz="105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57875" marR="578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46679575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95FA62E-4497-4331-8536-1EDF86E5ECC5}"/>
              </a:ext>
            </a:extLst>
          </p:cNvPr>
          <p:cNvSpPr txBox="1"/>
          <p:nvPr/>
        </p:nvSpPr>
        <p:spPr>
          <a:xfrm>
            <a:off x="1315330" y="329627"/>
            <a:ext cx="70338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Proposed selection of national focuses</a:t>
            </a:r>
          </a:p>
        </p:txBody>
      </p:sp>
    </p:spTree>
    <p:extLst>
      <p:ext uri="{BB962C8B-B14F-4D97-AF65-F5344CB8AC3E}">
        <p14:creationId xmlns:p14="http://schemas.microsoft.com/office/powerpoint/2010/main" val="176163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 rot="16200000">
            <a:off x="-3011206" y="3185499"/>
            <a:ext cx="6670806" cy="510915"/>
          </a:xfrm>
        </p:spPr>
        <p:txBody>
          <a:bodyPr/>
          <a:lstStyle/>
          <a:p>
            <a:r>
              <a:rPr lang="en-GB" dirty="0"/>
              <a:t>Data collection strategy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18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95FA62E-4497-4331-8536-1EDF86E5ECC5}"/>
              </a:ext>
            </a:extLst>
          </p:cNvPr>
          <p:cNvSpPr txBox="1"/>
          <p:nvPr/>
        </p:nvSpPr>
        <p:spPr>
          <a:xfrm>
            <a:off x="2676379" y="323557"/>
            <a:ext cx="4311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Proposed interview plan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D46A5C57-8E72-4F1E-A51D-C127D4918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411681"/>
              </p:ext>
            </p:extLst>
          </p:nvPr>
        </p:nvGraphicFramePr>
        <p:xfrm>
          <a:off x="741193" y="956609"/>
          <a:ext cx="8304335" cy="5226096"/>
        </p:xfrm>
        <a:graphic>
          <a:graphicData uri="http://schemas.openxmlformats.org/drawingml/2006/table">
            <a:tbl>
              <a:tblPr firstRow="1" firstCol="1" bandRow="1"/>
              <a:tblGrid>
                <a:gridCol w="3373221">
                  <a:extLst>
                    <a:ext uri="{9D8B030D-6E8A-4147-A177-3AD203B41FA5}">
                      <a16:colId xmlns:a16="http://schemas.microsoft.com/office/drawing/2014/main" xmlns="" val="3135563948"/>
                    </a:ext>
                  </a:extLst>
                </a:gridCol>
                <a:gridCol w="3507751">
                  <a:extLst>
                    <a:ext uri="{9D8B030D-6E8A-4147-A177-3AD203B41FA5}">
                      <a16:colId xmlns:a16="http://schemas.microsoft.com/office/drawing/2014/main" xmlns="" val="370907304"/>
                    </a:ext>
                  </a:extLst>
                </a:gridCol>
                <a:gridCol w="1423363">
                  <a:extLst>
                    <a:ext uri="{9D8B030D-6E8A-4147-A177-3AD203B41FA5}">
                      <a16:colId xmlns:a16="http://schemas.microsoft.com/office/drawing/2014/main" xmlns="" val="1501498326"/>
                    </a:ext>
                  </a:extLst>
                </a:gridCol>
              </a:tblGrid>
              <a:tr h="754074"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Geographical level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Target subjects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Planned number of interviews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8915449"/>
                  </a:ext>
                </a:extLst>
              </a:tr>
              <a:tr h="983721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7 sugar producing Member States (France, Germany, Poland, Netherlands, Denmark, Italy, Spain)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Organisation representing the interests of sugar producers / individual sugar producers (where no such organisation exists)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Organisation representing the interests of workers in the sugar industry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 interviews per Member State 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2 x 7 = 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54692214"/>
                  </a:ext>
                </a:extLst>
              </a:tr>
              <a:tr h="754074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United Kingdom (former Member State)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Same as above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 interviews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1195017"/>
                  </a:ext>
                </a:extLst>
              </a:tr>
              <a:tr h="754074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 candidate countries (Serbia, Turkey)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Same as above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 interviews per country           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2 x 2 = 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38824581"/>
                  </a:ext>
                </a:extLst>
              </a:tr>
              <a:tr h="1134926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EU level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EU level organisation representing the interests of beet growers (CIBE or COPA-COGECA)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European Commission – DG Employment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342900" lvl="0" indent="-342900" algn="l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Independent experts (academics, consultants)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 interview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1 interview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 interviews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91502717"/>
                  </a:ext>
                </a:extLst>
              </a:tr>
              <a:tr h="754074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All levels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 </a:t>
                      </a:r>
                      <a:endParaRPr lang="it-IT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20 + 4 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GB" sz="12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24</a:t>
                      </a:r>
                      <a:endParaRPr lang="it-IT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21872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186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10" name="Titolo 5">
            <a:extLst>
              <a:ext uri="{FF2B5EF4-FFF2-40B4-BE49-F238E27FC236}">
                <a16:creationId xmlns:a16="http://schemas.microsoft.com/office/drawing/2014/main" xmlns="" id="{7FA69E6E-C51A-47B6-8C9E-E78EBE0D1B73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b="1" dirty="0">
                <a:solidFill>
                  <a:sysClr val="window" lastClr="FFFFFF"/>
                </a:solidFill>
                <a:latin typeface="Calibri Light" panose="020F0302020204030204"/>
              </a:rPr>
              <a:t>Workshop facilitation</a:t>
            </a:r>
          </a:p>
        </p:txBody>
      </p:sp>
    </p:spTree>
    <p:extLst>
      <p:ext uri="{BB962C8B-B14F-4D97-AF65-F5344CB8AC3E}">
        <p14:creationId xmlns:p14="http://schemas.microsoft.com/office/powerpoint/2010/main" val="2235013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 rot="16200000">
            <a:off x="-3011206" y="3185499"/>
            <a:ext cx="6670806" cy="510915"/>
          </a:xfrm>
        </p:spPr>
        <p:txBody>
          <a:bodyPr/>
          <a:lstStyle/>
          <a:p>
            <a:r>
              <a:rPr lang="en-GB" dirty="0"/>
              <a:t>Workshop facilitation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20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95FA62E-4497-4331-8536-1EDF86E5ECC5}"/>
              </a:ext>
            </a:extLst>
          </p:cNvPr>
          <p:cNvSpPr txBox="1"/>
          <p:nvPr/>
        </p:nvSpPr>
        <p:spPr>
          <a:xfrm>
            <a:off x="1126256" y="526282"/>
            <a:ext cx="6897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Proposed discussion topics - workshops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8E33A179-31DE-420F-B764-3F2003A1E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790663"/>
              </p:ext>
            </p:extLst>
          </p:nvPr>
        </p:nvGraphicFramePr>
        <p:xfrm>
          <a:off x="794852" y="1181682"/>
          <a:ext cx="8236608" cy="4572000"/>
        </p:xfrm>
        <a:graphic>
          <a:graphicData uri="http://schemas.openxmlformats.org/drawingml/2006/table">
            <a:tbl>
              <a:tblPr firstRow="1" firstCol="1" bandRow="1"/>
              <a:tblGrid>
                <a:gridCol w="8236608">
                  <a:extLst>
                    <a:ext uri="{9D8B030D-6E8A-4147-A177-3AD203B41FA5}">
                      <a16:colId xmlns:a16="http://schemas.microsoft.com/office/drawing/2014/main" xmlns="" val="3789456468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First workshop, 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to be held in 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Denmark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in 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October/November 2020*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it-IT" sz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3656365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Identification of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good practices to boost employment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in the European beet sugar sector and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regional development in sugar beet growing areas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2540104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Elaboration of insights into further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increasing the sector’s sustainability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and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re-orienting beet sugar production facilities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to the production of other beet-derived products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140744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Elaboration of insights into the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potential for future jobs in the sector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and the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skills required of the workers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in a new,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integrated approach to biorefinery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1644770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Second workshop, 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to be held in 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Spain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in </a:t>
                      </a:r>
                      <a:r>
                        <a:rPr lang="en-GB" sz="1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February/March 2021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it-IT" sz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69290876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Additional inputs for the identification of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good practices to boost employment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in the European beet sugar sector and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regional development in sugar beet growing areas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88576713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Elaboration of suggestions on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how to increase the sector’s attractiveness to young workers</a:t>
                      </a: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in a modernised labour market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261718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GB" sz="16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Elaboration of suggestions on </a:t>
                      </a: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how to facilitate intra-EU skills mobility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09156081"/>
                  </a:ext>
                </a:extLst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794852" y="5961355"/>
            <a:ext cx="8236608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* Possible </a:t>
            </a:r>
            <a:r>
              <a:rPr lang="it-IT" dirty="0" err="1"/>
              <a:t>challenges</a:t>
            </a:r>
            <a:r>
              <a:rPr lang="it-IT" dirty="0"/>
              <a:t> due to </a:t>
            </a:r>
            <a:r>
              <a:rPr lang="it-IT" dirty="0" err="1"/>
              <a:t>potential</a:t>
            </a:r>
            <a:r>
              <a:rPr lang="it-IT" dirty="0"/>
              <a:t> </a:t>
            </a:r>
            <a:r>
              <a:rPr lang="it-IT" dirty="0" err="1"/>
              <a:t>restrictions</a:t>
            </a:r>
            <a:r>
              <a:rPr lang="it-IT" dirty="0"/>
              <a:t> for Covid-19 </a:t>
            </a:r>
            <a:r>
              <a:rPr lang="it-IT" dirty="0" err="1"/>
              <a:t>emergency</a:t>
            </a:r>
            <a:r>
              <a:rPr lang="it-IT" dirty="0"/>
              <a:t>: </a:t>
            </a:r>
            <a:r>
              <a:rPr lang="it-IT" dirty="0" err="1"/>
              <a:t>solutions</a:t>
            </a:r>
            <a:r>
              <a:rPr lang="it-IT" dirty="0"/>
              <a:t> to be </a:t>
            </a:r>
            <a:r>
              <a:rPr lang="it-IT" dirty="0" err="1"/>
              <a:t>agreed</a:t>
            </a:r>
            <a:r>
              <a:rPr lang="it-IT" dirty="0"/>
              <a:t> with the SG</a:t>
            </a:r>
          </a:p>
        </p:txBody>
      </p:sp>
    </p:spTree>
    <p:extLst>
      <p:ext uri="{BB962C8B-B14F-4D97-AF65-F5344CB8AC3E}">
        <p14:creationId xmlns:p14="http://schemas.microsoft.com/office/powerpoint/2010/main" val="603778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Workshop facilitation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GB" sz="2800" b="1" dirty="0"/>
              <a:t>Workshop facilitation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Materials</a:t>
            </a:r>
            <a:r>
              <a:rPr lang="en-US" sz="2400" dirty="0"/>
              <a:t> (factsheets, presentations) with preliminary findings of the project to be discussed </a:t>
            </a:r>
            <a:r>
              <a:rPr lang="en-US" sz="2400" dirty="0">
                <a:sym typeface="Wingdings" panose="05000000000000000000" pitchFamily="2" charset="2"/>
              </a:rPr>
              <a:t></a:t>
            </a:r>
            <a:r>
              <a:rPr lang="en-US" sz="2400" dirty="0"/>
              <a:t> made </a:t>
            </a:r>
            <a:r>
              <a:rPr lang="en-US" sz="2400" b="1" dirty="0"/>
              <a:t>available to participants at least one week before the workshops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Each workshop opens with </a:t>
            </a:r>
            <a:r>
              <a:rPr lang="en-US" sz="2400" b="1" dirty="0"/>
              <a:t>2-3 key note speakers on the topics of interest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Preliminary project results </a:t>
            </a:r>
            <a:r>
              <a:rPr lang="en-US" sz="2400" dirty="0"/>
              <a:t>presented by the experts of the project team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Split workshop attendance into a convenient number of </a:t>
            </a:r>
            <a:r>
              <a:rPr lang="en-US" sz="2400" b="1" dirty="0"/>
              <a:t>discussion groups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b="1" i="1" dirty="0">
                <a:sym typeface="Wingdings" panose="05000000000000000000" pitchFamily="2" charset="2"/>
              </a:rPr>
              <a:t>World Café </a:t>
            </a:r>
            <a:r>
              <a:rPr lang="en-US" sz="2400" b="1" dirty="0">
                <a:sym typeface="Wingdings" panose="05000000000000000000" pitchFamily="2" charset="2"/>
              </a:rPr>
              <a:t>procedure </a:t>
            </a:r>
            <a:r>
              <a:rPr lang="en-US" sz="2400" dirty="0">
                <a:sym typeface="Wingdings" panose="05000000000000000000" pitchFamily="2" charset="2"/>
              </a:rPr>
              <a:t>to facilitate discussion in each group</a:t>
            </a:r>
            <a:endParaRPr lang="en-GB" sz="24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5841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 rot="16200000">
            <a:off x="-3011206" y="3185499"/>
            <a:ext cx="6670806" cy="510915"/>
          </a:xfrm>
        </p:spPr>
        <p:txBody>
          <a:bodyPr/>
          <a:lstStyle/>
          <a:p>
            <a:r>
              <a:rPr lang="en-GB" dirty="0"/>
              <a:t>Workshop facilitation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22</a:t>
            </a:fld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E95FA62E-4497-4331-8536-1EDF86E5ECC5}"/>
              </a:ext>
            </a:extLst>
          </p:cNvPr>
          <p:cNvSpPr txBox="1"/>
          <p:nvPr/>
        </p:nvSpPr>
        <p:spPr>
          <a:xfrm>
            <a:off x="2932675" y="450169"/>
            <a:ext cx="3921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World Café procedure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xmlns="" id="{17E41032-58B5-4B11-92EB-3DAE4A5664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956014"/>
              </p:ext>
            </p:extLst>
          </p:nvPr>
        </p:nvGraphicFramePr>
        <p:xfrm>
          <a:off x="727126" y="1139481"/>
          <a:ext cx="8332470" cy="4432779"/>
        </p:xfrm>
        <a:graphic>
          <a:graphicData uri="http://schemas.openxmlformats.org/drawingml/2006/table">
            <a:tbl>
              <a:tblPr firstRow="1" firstCol="1" bandRow="1"/>
              <a:tblGrid>
                <a:gridCol w="2211437">
                  <a:extLst>
                    <a:ext uri="{9D8B030D-6E8A-4147-A177-3AD203B41FA5}">
                      <a16:colId xmlns:a16="http://schemas.microsoft.com/office/drawing/2014/main" xmlns="" val="1674520306"/>
                    </a:ext>
                  </a:extLst>
                </a:gridCol>
                <a:gridCol w="6121033">
                  <a:extLst>
                    <a:ext uri="{9D8B030D-6E8A-4147-A177-3AD203B41FA5}">
                      <a16:colId xmlns:a16="http://schemas.microsoft.com/office/drawing/2014/main" xmlns="" val="699079798"/>
                    </a:ext>
                  </a:extLst>
                </a:gridCol>
              </a:tblGrid>
              <a:tr h="58722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b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Rounds of discussion</a:t>
                      </a:r>
                      <a:endParaRPr lang="it-IT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Activities</a:t>
                      </a:r>
                      <a:endParaRPr lang="it-IT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5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6766271"/>
                  </a:ext>
                </a:extLst>
              </a:tr>
              <a:tr h="1207330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First round</a:t>
                      </a:r>
                      <a:endParaRPr lang="it-IT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Very broad questions to open the debate and to identify key topics to be addressed further </a:t>
                      </a: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first “voting” on hottest topics/challenges/opportunities</a:t>
                      </a:r>
                      <a:endParaRPr lang="it-IT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2736071"/>
                  </a:ext>
                </a:extLst>
              </a:tr>
              <a:tr h="1833341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Second round</a:t>
                      </a:r>
                      <a:endParaRPr lang="it-IT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The identified key topics/challenges/opportunities are discussed more in depth 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more detailed questions.</a:t>
                      </a:r>
                      <a:endParaRPr lang="it-IT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If needed, relation maps linking causes and effects, or lists of key findings can be elaborated on “wall posters”.</a:t>
                      </a:r>
                      <a:endParaRPr lang="it-IT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36488874"/>
                  </a:ext>
                </a:extLst>
              </a:tr>
              <a:tr h="804882"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Third round</a:t>
                      </a:r>
                      <a:endParaRPr lang="it-IT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Key findings of the discussion 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  <a:sym typeface="Wingdings" panose="05000000000000000000" pitchFamily="2" charset="2"/>
                        </a:rPr>
                        <a:t></a:t>
                      </a:r>
                      <a:r>
                        <a:rPr lang="en-GB" sz="18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ahoma" panose="020B0604030504040204" pitchFamily="34" charset="0"/>
                        </a:rPr>
                        <a:t> inputs and insights into the topics of interest for the project</a:t>
                      </a:r>
                      <a:endParaRPr lang="it-IT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63788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398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5" name="Titolo 4">
            <a:extLst>
              <a:ext uri="{FF2B5EF4-FFF2-40B4-BE49-F238E27FC236}">
                <a16:creationId xmlns:a16="http://schemas.microsoft.com/office/drawing/2014/main" xmlns="" id="{606C05B1-9283-4C74-8B92-8929D519B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Titolo 5">
            <a:extLst>
              <a:ext uri="{FF2B5EF4-FFF2-40B4-BE49-F238E27FC236}">
                <a16:creationId xmlns:a16="http://schemas.microsoft.com/office/drawing/2014/main" xmlns="" id="{BAF205CA-BAE1-4699-8413-09E508B6D119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>
                <a:solidFill>
                  <a:sysClr val="window" lastClr="FFFFFF"/>
                </a:solidFill>
                <a:latin typeface="Calibri Light" panose="020F0302020204030204"/>
              </a:rPr>
              <a:t>Final publication &amp; final conference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3722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Final publication &amp; final conference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GB" sz="2800" b="1" dirty="0"/>
              <a:t>Final report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Final report to be written in clear and concise English </a:t>
            </a:r>
            <a:r>
              <a:rPr lang="en-US" sz="2400" dirty="0">
                <a:sym typeface="Wingdings" panose="05000000000000000000" pitchFamily="2" charset="2"/>
              </a:rPr>
              <a:t> </a:t>
            </a:r>
            <a:r>
              <a:rPr lang="en-US" sz="2400" dirty="0"/>
              <a:t>well-structured document fit for publication, drafted in a style suitable for wider dissemination, and revised by a native English speaker.</a:t>
            </a:r>
          </a:p>
          <a:p>
            <a:pPr marL="0" indent="0">
              <a:spcBef>
                <a:spcPts val="1200"/>
              </a:spcBef>
              <a:buNone/>
            </a:pPr>
            <a:endParaRPr lang="en-US" sz="1600" dirty="0"/>
          </a:p>
          <a:p>
            <a:pPr marL="0" indent="0">
              <a:spcBef>
                <a:spcPts val="1200"/>
              </a:spcBef>
              <a:buNone/>
            </a:pPr>
            <a:r>
              <a:rPr lang="en-GB" sz="2800" b="1" dirty="0"/>
              <a:t>Final conference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To be held in Belgium in September/October 2021.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Presentation of the final report of the project (key findings) by the study team.</a:t>
            </a:r>
            <a:endParaRPr lang="en-GB" sz="24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0365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10" name="Titolo 5">
            <a:extLst>
              <a:ext uri="{FF2B5EF4-FFF2-40B4-BE49-F238E27FC236}">
                <a16:creationId xmlns:a16="http://schemas.microsoft.com/office/drawing/2014/main" xmlns="" id="{BAF205CA-BAE1-4699-8413-09E508B6D119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b="1" dirty="0">
                <a:solidFill>
                  <a:sysClr val="window" lastClr="FFFFFF"/>
                </a:solidFill>
                <a:latin typeface="Calibri Light" panose="020F0302020204030204"/>
              </a:rPr>
              <a:t>Timetable for the project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809912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10"/>
          <p:cNvSpPr>
            <a:spLocks noGrp="1"/>
          </p:cNvSpPr>
          <p:nvPr>
            <p:ph type="title"/>
          </p:nvPr>
        </p:nvSpPr>
        <p:spPr>
          <a:xfrm rot="16200000">
            <a:off x="-3011206" y="3185499"/>
            <a:ext cx="6670806" cy="510915"/>
          </a:xfrm>
        </p:spPr>
        <p:txBody>
          <a:bodyPr/>
          <a:lstStyle/>
          <a:p>
            <a:r>
              <a:rPr lang="en-GB" dirty="0"/>
              <a:t>Timetable for the project</a:t>
            </a: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26</a:t>
            </a:fld>
            <a:endParaRPr lang="it-IT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xmlns="" id="{00376550-CD3E-4B7D-B2D6-1442D2CB0D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39009"/>
              </p:ext>
            </p:extLst>
          </p:nvPr>
        </p:nvGraphicFramePr>
        <p:xfrm>
          <a:off x="727125" y="1108893"/>
          <a:ext cx="8320005" cy="4686990"/>
        </p:xfrm>
        <a:graphic>
          <a:graphicData uri="http://schemas.openxmlformats.org/drawingml/2006/table">
            <a:tbl>
              <a:tblPr/>
              <a:tblGrid>
                <a:gridCol w="5088143">
                  <a:extLst>
                    <a:ext uri="{9D8B030D-6E8A-4147-A177-3AD203B41FA5}">
                      <a16:colId xmlns:a16="http://schemas.microsoft.com/office/drawing/2014/main" xmlns="" val="654540899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1853120621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2734138588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2959305742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2162209154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1653925780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1300245041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1863774249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1244563859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4269854199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656599266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456987308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2841522969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4074130101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4176476210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706757590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1516298819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612655459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655357981"/>
                    </a:ext>
                  </a:extLst>
                </a:gridCol>
                <a:gridCol w="170098">
                  <a:extLst>
                    <a:ext uri="{9D8B030D-6E8A-4147-A177-3AD203B41FA5}">
                      <a16:colId xmlns:a16="http://schemas.microsoft.com/office/drawing/2014/main" xmlns="" val="3282128214"/>
                    </a:ext>
                  </a:extLst>
                </a:gridCol>
              </a:tblGrid>
              <a:tr h="1595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Tasks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it-IT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7839721"/>
                  </a:ext>
                </a:extLst>
              </a:tr>
              <a:tr h="151929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90366295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1.1 - Appointment by the contractor of a main point of contact for the project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12799860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1.2 - Establishing a concrete and detailed work plan to implement the contractual tasks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67191816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 – Drafting of the deliverable “methodology and plan”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57973261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1.4 - Attend steering group meeting 1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94059233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2.1 - Conduct desk research to prepare the regional workshops in the form of tools, factsheets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26125428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 – Drafting of the deliverable “tools and factsheets” for the first workshop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07214175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2.3 - Prepare for the first regional workshop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5803460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2.4 - Attend steering group meeting 2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8751399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2.5 - Attend the first regional workshop and help to facilitate debate and input during the workshop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24105574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2.6 - Help to evaluate the workshop’s outcomes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37584165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 – Drafting of the deliverable “good practices” (as identified in the workshop)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23232075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3.1 - Drafting of the deliverable “tools and factsheets” for the second workshop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99729863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3.2 - Prepare for the second regional workshop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85049401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3.3 - Attend steering group meeting 3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01991389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3.4 - Attend the second regional workshop and help to facilitate debate and input during the workshop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86628729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3.5 - Help to evaluate the workshop’s outcomes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87077250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3.6 - Drafting of the deliverable “good practices” (as identified in the workshop)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82632802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4.1 - Finalise the report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7449981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 – Drafting of a draft final report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66623186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 – Attend steering group meeting 4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023592605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 – Review of the draft final report  è final version of the report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729698923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4.5 - Attend steering group meeting 5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665144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4.6 - Attendance and presentation of the report at the final conference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8147875"/>
                  </a:ext>
                </a:extLst>
              </a:tr>
              <a:tr h="182314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4.7 - Help to evaluate the final event and suggest next steps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300814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307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18913" y="0"/>
            <a:ext cx="6525087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3042808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867" y="96576"/>
            <a:ext cx="1361100" cy="286398"/>
          </a:xfrm>
          <a:prstGeom prst="rect">
            <a:avLst/>
          </a:prstGeom>
        </p:spPr>
      </p:pic>
      <p:sp>
        <p:nvSpPr>
          <p:cNvPr id="10" name="Titolo 5">
            <a:extLst>
              <a:ext uri="{FF2B5EF4-FFF2-40B4-BE49-F238E27FC236}">
                <a16:creationId xmlns:a16="http://schemas.microsoft.com/office/drawing/2014/main" xmlns="" id="{BAF205CA-BAE1-4699-8413-09E508B6D119}"/>
              </a:ext>
            </a:extLst>
          </p:cNvPr>
          <p:cNvSpPr txBox="1">
            <a:spLocks/>
          </p:cNvSpPr>
          <p:nvPr/>
        </p:nvSpPr>
        <p:spPr>
          <a:xfrm>
            <a:off x="2813537" y="3179298"/>
            <a:ext cx="6095707" cy="3235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b="1" dirty="0">
                <a:solidFill>
                  <a:sysClr val="window" lastClr="FFFFFF"/>
                </a:solidFill>
                <a:latin typeface="Calibri Light" panose="020F0302020204030204"/>
              </a:rPr>
              <a:t>Key points agreed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48429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88B406D9-8F74-4597-ACD3-F0827DCA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Key points agreed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5B84F915-68AE-44AC-AF22-E4E13D39D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553" y="731521"/>
            <a:ext cx="8229600" cy="54864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sz="2400" b="1" dirty="0"/>
              <a:t>Shift to end of May </a:t>
            </a:r>
            <a:r>
              <a:rPr lang="en-GB" sz="2400" dirty="0"/>
              <a:t>of the deadline for the following activities</a:t>
            </a:r>
            <a:endParaRPr lang="en-GB" sz="2400" i="1" dirty="0">
              <a:sym typeface="Wingdings" panose="05000000000000000000" pitchFamily="2" charset="2"/>
            </a:endParaRPr>
          </a:p>
          <a:p>
            <a:pPr lvl="1">
              <a:spcBef>
                <a:spcPts val="1200"/>
              </a:spcBef>
            </a:pPr>
            <a:r>
              <a:rPr lang="en-US" sz="2400" i="1" dirty="0">
                <a:sym typeface="Wingdings" panose="05000000000000000000" pitchFamily="2" charset="2"/>
              </a:rPr>
              <a:t>1.2 - Establishing a concrete and detailed work plan to implement the contractual tasks</a:t>
            </a:r>
          </a:p>
          <a:p>
            <a:pPr lvl="1">
              <a:spcBef>
                <a:spcPts val="1200"/>
              </a:spcBef>
            </a:pPr>
            <a:r>
              <a:rPr lang="en-US" sz="2400" i="1" dirty="0">
                <a:sym typeface="Wingdings" panose="05000000000000000000" pitchFamily="2" charset="2"/>
              </a:rPr>
              <a:t>1.3 – Drafting of the deliverable “methodology and plan”</a:t>
            </a:r>
          </a:p>
          <a:p>
            <a:pPr>
              <a:spcBef>
                <a:spcPts val="1200"/>
              </a:spcBef>
            </a:pPr>
            <a:r>
              <a:rPr lang="en-US" sz="2400" b="1" dirty="0">
                <a:sym typeface="Wingdings" panose="05000000000000000000" pitchFamily="2" charset="2"/>
              </a:rPr>
              <a:t>National focuses </a:t>
            </a:r>
            <a:r>
              <a:rPr lang="en-US" sz="2400" dirty="0">
                <a:sym typeface="Wingdings" panose="05000000000000000000" pitchFamily="2" charset="2"/>
              </a:rPr>
              <a:t>for in-depth analysis: substitute Serbia and Turkey with </a:t>
            </a:r>
            <a:r>
              <a:rPr lang="en-US" sz="2400" b="1" dirty="0">
                <a:sym typeface="Wingdings" panose="05000000000000000000" pitchFamily="2" charset="2"/>
              </a:rPr>
              <a:t>Austria</a:t>
            </a:r>
            <a:r>
              <a:rPr lang="en-US" sz="2400" dirty="0">
                <a:sym typeface="Wingdings" panose="05000000000000000000" pitchFamily="2" charset="2"/>
              </a:rPr>
              <a:t> and </a:t>
            </a:r>
            <a:r>
              <a:rPr lang="en-US" sz="2400" b="1" dirty="0">
                <a:sym typeface="Wingdings" panose="05000000000000000000" pitchFamily="2" charset="2"/>
              </a:rPr>
              <a:t>Belgium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i="1" dirty="0">
                <a:sym typeface="Wingdings" panose="05000000000000000000" pitchFamily="2" charset="2"/>
              </a:rPr>
              <a:t>(this also includes the related interviews)</a:t>
            </a:r>
          </a:p>
          <a:p>
            <a:pPr>
              <a:spcBef>
                <a:spcPts val="1200"/>
              </a:spcBef>
            </a:pPr>
            <a:r>
              <a:rPr lang="en-US" sz="2400" dirty="0">
                <a:sym typeface="Wingdings" panose="05000000000000000000" pitchFamily="2" charset="2"/>
              </a:rPr>
              <a:t>Focus on elaborating </a:t>
            </a:r>
            <a:r>
              <a:rPr lang="en-US" sz="2400" b="1" dirty="0">
                <a:sym typeface="Wingdings" panose="05000000000000000000" pitchFamily="2" charset="2"/>
              </a:rPr>
              <a:t>concrete suggestions</a:t>
            </a:r>
            <a:r>
              <a:rPr lang="en-US" sz="2400" dirty="0">
                <a:sym typeface="Wingdings" panose="05000000000000000000" pitchFamily="2" charset="2"/>
              </a:rPr>
              <a:t>, albeit keeping an </a:t>
            </a:r>
            <a:r>
              <a:rPr lang="en-US" sz="2400" b="1" dirty="0">
                <a:sym typeface="Wingdings" panose="05000000000000000000" pitchFamily="2" charset="2"/>
              </a:rPr>
              <a:t>open mind towards possible paths to innovation </a:t>
            </a:r>
            <a:r>
              <a:rPr lang="en-US" sz="2400" dirty="0">
                <a:sym typeface="Wingdings" panose="05000000000000000000" pitchFamily="2" charset="2"/>
              </a:rPr>
              <a:t>and a </a:t>
            </a:r>
            <a:r>
              <a:rPr lang="en-US" sz="2400" b="1" dirty="0">
                <a:sym typeface="Wingdings" panose="05000000000000000000" pitchFamily="2" charset="2"/>
              </a:rPr>
              <a:t>forward-looking perspective</a:t>
            </a:r>
            <a:endParaRPr lang="en-GB" sz="2400" b="1" dirty="0">
              <a:sym typeface="Wingdings" panose="05000000000000000000" pitchFamily="2" charset="2"/>
            </a:endParaRPr>
          </a:p>
          <a:p>
            <a:pPr marL="0" indent="0">
              <a:spcBef>
                <a:spcPts val="1200"/>
              </a:spcBef>
              <a:buNone/>
            </a:pPr>
            <a:endParaRPr lang="en-GB" sz="2400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6678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B58502E-C38F-434F-A855-F342DA91C0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424" y="1855273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chemeClr val="accent6">
                    <a:lumMod val="75000"/>
                  </a:schemeClr>
                </a:solidFill>
              </a:rPr>
              <a:t>Thank you for your attention!</a:t>
            </a:r>
            <a:endParaRPr lang="en-GB" sz="36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BE879CC-D82D-431A-BD70-F6671722C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FE0B4-CFAC-F74C-A69F-CC833E66C089}" type="slidenum">
              <a:rPr lang="it-IT" smtClean="0"/>
              <a:t>29</a:t>
            </a:fld>
            <a:endParaRPr lang="it-I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xmlns="" id="{626E3ED5-8802-45C0-B506-66476E0F5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21155" y="3721620"/>
            <a:ext cx="5976937" cy="2881313"/>
          </a:xfrm>
        </p:spPr>
        <p:txBody>
          <a:bodyPr/>
          <a:lstStyle/>
          <a:p>
            <a:pPr algn="r">
              <a:lnSpc>
                <a:spcPct val="80000"/>
              </a:lnSpc>
            </a:pPr>
            <a:r>
              <a:rPr lang="en-GB" sz="1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Contacts</a:t>
            </a:r>
          </a:p>
          <a:p>
            <a:pPr algn="r">
              <a:lnSpc>
                <a:spcPct val="80000"/>
              </a:lnSpc>
            </a:pPr>
            <a:endParaRPr lang="it-IT" sz="1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r">
              <a:lnSpc>
                <a:spcPct val="80000"/>
              </a:lnSpc>
            </a:pPr>
            <a:endParaRPr lang="en-US" sz="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r">
              <a:lnSpc>
                <a:spcPct val="80000"/>
              </a:lnSpc>
            </a:pPr>
            <a:r>
              <a:rPr lang="it-IT" sz="1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Areté s.r.l.</a:t>
            </a:r>
            <a:r>
              <a:rPr lang="it-IT"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</a:p>
          <a:p>
            <a:pPr algn="r">
              <a:lnSpc>
                <a:spcPct val="80000"/>
              </a:lnSpc>
            </a:pPr>
            <a:r>
              <a:rPr lang="it-IT" sz="1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www.areteonline.net</a:t>
            </a:r>
            <a:r>
              <a:rPr lang="it-IT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</a:p>
          <a:p>
            <a:pPr algn="r">
              <a:lnSpc>
                <a:spcPct val="80000"/>
              </a:lnSpc>
            </a:pPr>
            <a:endParaRPr lang="it-IT" sz="5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algn="r">
              <a:lnSpc>
                <a:spcPct val="80000"/>
              </a:lnSpc>
            </a:pPr>
            <a:r>
              <a:rPr lang="it-IT"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Via del Gomito 26/4, I - 40127 Bologna</a:t>
            </a:r>
          </a:p>
          <a:p>
            <a:pPr algn="r">
              <a:lnSpc>
                <a:spcPct val="80000"/>
              </a:lnSpc>
            </a:pPr>
            <a:r>
              <a:rPr lang="it-IT"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Tel  +39 051 4388500 - Fax +39 051 561186</a:t>
            </a:r>
          </a:p>
          <a:p>
            <a:pPr marL="914400" lvl="2" indent="0" algn="r">
              <a:lnSpc>
                <a:spcPct val="80000"/>
              </a:lnSpc>
              <a:buFont typeface="Wingdings" pitchFamily="2" charset="2"/>
              <a:buNone/>
            </a:pPr>
            <a:endParaRPr lang="it-IT" sz="1400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  <a:p>
            <a:pPr marL="914400" lvl="2" indent="0" algn="r">
              <a:lnSpc>
                <a:spcPct val="80000"/>
              </a:lnSpc>
              <a:buFont typeface="Wingdings" pitchFamily="2" charset="2"/>
              <a:buNone/>
            </a:pPr>
            <a:r>
              <a:rPr lang="it-IT"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Project Manager for the </a:t>
            </a:r>
            <a:r>
              <a:rPr lang="en-GB" sz="14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study:</a:t>
            </a:r>
          </a:p>
          <a:p>
            <a:pPr marL="914400" lvl="2" indent="0" algn="r">
              <a:lnSpc>
                <a:spcPct val="80000"/>
              </a:lnSpc>
              <a:buFont typeface="Wingdings" pitchFamily="2" charset="2"/>
              <a:buNone/>
            </a:pPr>
            <a:r>
              <a:rPr lang="it-IT" sz="1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Enrica Gentile</a:t>
            </a:r>
          </a:p>
          <a:p>
            <a:pPr marL="914400" lvl="2" indent="0" algn="r">
              <a:lnSpc>
                <a:spcPct val="80000"/>
              </a:lnSpc>
              <a:buFont typeface="Wingdings" pitchFamily="2" charset="2"/>
              <a:buNone/>
            </a:pPr>
            <a:r>
              <a:rPr lang="it-IT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hlinkClick r:id="rId3"/>
              </a:rPr>
              <a:t>egentile@areteonline.net</a:t>
            </a:r>
            <a:r>
              <a:rPr lang="it-IT" sz="1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</a:p>
          <a:p>
            <a:pPr algn="r">
              <a:lnSpc>
                <a:spcPct val="80000"/>
              </a:lnSpc>
            </a:pPr>
            <a:r>
              <a:rPr lang="it-IT" sz="1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</a:p>
          <a:p>
            <a:pPr>
              <a:lnSpc>
                <a:spcPct val="80000"/>
              </a:lnSpc>
            </a:pPr>
            <a:endParaRPr lang="it-IT" sz="1400" dirty="0"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157264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2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6767A51-F506-44F0-A86F-8EA1A7ACAB0C}">
  <we:reference id="wa104379279" version="2.1.0.0" store="it-IT" storeType="OMEX"/>
  <we:alternateReferences>
    <we:reference id="WA104379279" version="2.1.0.0" store="WA104379279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368EF355221745BA82E35CCE893DC1" ma:contentTypeVersion="12" ma:contentTypeDescription="Create a new document." ma:contentTypeScope="" ma:versionID="870ae16939e88d855275e81e16bb8b0f">
  <xsd:schema xmlns:xsd="http://www.w3.org/2001/XMLSchema" xmlns:xs="http://www.w3.org/2001/XMLSchema" xmlns:p="http://schemas.microsoft.com/office/2006/metadata/properties" xmlns:ns2="d9e34c6a-83ab-4feb-92f9-d0d2e9791c48" xmlns:ns3="25d55411-7627-46fd-8728-f1fc68c4a733" targetNamespace="http://schemas.microsoft.com/office/2006/metadata/properties" ma:root="true" ma:fieldsID="f32cbce947fdbe9ca4afaede7962679b" ns2:_="" ns3:_="">
    <xsd:import namespace="d9e34c6a-83ab-4feb-92f9-d0d2e9791c48"/>
    <xsd:import namespace="25d55411-7627-46fd-8728-f1fc68c4a7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e34c6a-83ab-4feb-92f9-d0d2e9791c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d55411-7627-46fd-8728-f1fc68c4a73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B927E7-5F6E-4D84-A473-5AB7D95D20C1}"/>
</file>

<file path=customXml/itemProps2.xml><?xml version="1.0" encoding="utf-8"?>
<ds:datastoreItem xmlns:ds="http://schemas.openxmlformats.org/officeDocument/2006/customXml" ds:itemID="{3508BAA2-C836-4444-B553-BD7E997D800E}"/>
</file>

<file path=customXml/itemProps3.xml><?xml version="1.0" encoding="utf-8"?>
<ds:datastoreItem xmlns:ds="http://schemas.openxmlformats.org/officeDocument/2006/customXml" ds:itemID="{A3CF8DC7-5159-46BC-90CC-831D638AFAC6}"/>
</file>

<file path=docProps/app.xml><?xml version="1.0" encoding="utf-8"?>
<Properties xmlns="http://schemas.openxmlformats.org/officeDocument/2006/extended-properties" xmlns:vt="http://schemas.openxmlformats.org/officeDocument/2006/docPropsVTypes">
  <TotalTime>3382</TotalTime>
  <Words>2119</Words>
  <Application>Microsoft Office PowerPoint</Application>
  <PresentationFormat>Presentazione su schermo (4:3)</PresentationFormat>
  <Paragraphs>746</Paragraphs>
  <Slides>29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29</vt:i4>
      </vt:variant>
    </vt:vector>
  </HeadingPairs>
  <TitlesOfParts>
    <vt:vector size="42" baseType="lpstr">
      <vt:lpstr>SimSun</vt:lpstr>
      <vt:lpstr>Arial</vt:lpstr>
      <vt:lpstr>Baskerville</vt:lpstr>
      <vt:lpstr>Calibri</vt:lpstr>
      <vt:lpstr>Calibri Light</vt:lpstr>
      <vt:lpstr>Cambria</vt:lpstr>
      <vt:lpstr>Symbol</vt:lpstr>
      <vt:lpstr>Tahoma</vt:lpstr>
      <vt:lpstr>Times New Roman</vt:lpstr>
      <vt:lpstr>Wingdings</vt:lpstr>
      <vt:lpstr>Personalizza struttura</vt:lpstr>
      <vt:lpstr>1_Personalizza struttura</vt:lpstr>
      <vt:lpstr>Tema di Office</vt:lpstr>
      <vt:lpstr>A transforming European sugar industry: new and better jobs in a competitive, innovative and sustainable industry  Kick off meeting – May 05, 2020</vt:lpstr>
      <vt:lpstr>Content of the presentation</vt:lpstr>
      <vt:lpstr>Presentazione standard di PowerPoint</vt:lpstr>
      <vt:lpstr>Objectives of the project</vt:lpstr>
      <vt:lpstr>Presentazione standard di PowerPoint</vt:lpstr>
      <vt:lpstr>Overall approach</vt:lpstr>
      <vt:lpstr>Presentazione standard di PowerPoint</vt:lpstr>
      <vt:lpstr>Methodology for specific project activities</vt:lpstr>
      <vt:lpstr>Methodology for specific project activities</vt:lpstr>
      <vt:lpstr>Methodology for specific project activities</vt:lpstr>
      <vt:lpstr>Methodology for specific project activities</vt:lpstr>
      <vt:lpstr>Methodology for specific project activities</vt:lpstr>
      <vt:lpstr>Methodology for specific project activities</vt:lpstr>
      <vt:lpstr>Methodology for specific project activities</vt:lpstr>
      <vt:lpstr>Presentazione standard di PowerPoint</vt:lpstr>
      <vt:lpstr>Data collection strategy</vt:lpstr>
      <vt:lpstr>Data collection strategy</vt:lpstr>
      <vt:lpstr>Data collection strategy</vt:lpstr>
      <vt:lpstr>Presentazione standard di PowerPoint</vt:lpstr>
      <vt:lpstr>Workshop facilitation</vt:lpstr>
      <vt:lpstr>Workshop facilitation</vt:lpstr>
      <vt:lpstr>Workshop facilitation</vt:lpstr>
      <vt:lpstr>Presentazione standard di PowerPoint</vt:lpstr>
      <vt:lpstr>Final publication &amp; final conference</vt:lpstr>
      <vt:lpstr>Presentazione standard di PowerPoint</vt:lpstr>
      <vt:lpstr>Timetable for the project</vt:lpstr>
      <vt:lpstr>Presentazione standard di PowerPoint</vt:lpstr>
      <vt:lpstr>Key points agreed</vt:lpstr>
      <vt:lpstr>Thank you for your attention!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i</dc:creator>
  <cp:lastModifiedBy>Enrica Gentile</cp:lastModifiedBy>
  <cp:revision>206</cp:revision>
  <dcterms:created xsi:type="dcterms:W3CDTF">2020-01-13T11:40:32Z</dcterms:created>
  <dcterms:modified xsi:type="dcterms:W3CDTF">2020-05-05T15:48:04Z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0x01010011368EF355221745BA82E35CCE893DC1</vt:lpwstr>
  </property>
</Properties>
</file>